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3" r:id="rId6"/>
    <p:sldId id="275" r:id="rId7"/>
    <p:sldId id="261" r:id="rId8"/>
    <p:sldId id="271" r:id="rId9"/>
    <p:sldId id="262" r:id="rId10"/>
    <p:sldId id="274" r:id="rId11"/>
    <p:sldId id="263" r:id="rId12"/>
    <p:sldId id="272" r:id="rId13"/>
    <p:sldId id="264" r:id="rId14"/>
    <p:sldId id="268" r:id="rId15"/>
    <p:sldId id="269" r:id="rId16"/>
    <p:sldId id="270" r:id="rId17"/>
    <p:sldId id="265" r:id="rId18"/>
    <p:sldId id="26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ulu Font TH" panose="020B0604020202020204" charset="-34"/>
      <p:regular r:id="rId24"/>
    </p:embeddedFont>
    <p:embeddedFont>
      <p:font typeface="BM Hanna" panose="020B0604020202020204" charset="-127"/>
      <p:regular r:id="rId25"/>
    </p:embeddedFont>
    <p:embeddedFont>
      <p:font typeface="Canva Sans Bold" panose="020B0604020202020204" charset="0"/>
      <p:regular r:id="rId26"/>
    </p:embeddedFont>
    <p:embeddedFont>
      <p:font typeface="Canva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6.png"/><Relationship Id="rId10" Type="http://schemas.openxmlformats.org/officeDocument/2006/relationships/image" Target="../media/image33.svg"/><Relationship Id="rId4" Type="http://schemas.openxmlformats.org/officeDocument/2006/relationships/image" Target="../media/image19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6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6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6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6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5.svg"/><Relationship Id="rId4" Type="http://schemas.openxmlformats.org/officeDocument/2006/relationships/image" Target="../media/image42.svg"/><Relationship Id="rId9" Type="http://schemas.openxmlformats.org/officeDocument/2006/relationships/image" Target="../media/image3.png"/><Relationship Id="rId14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30.png"/><Relationship Id="rId1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24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24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jpe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24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6.png"/><Relationship Id="rId10" Type="http://schemas.openxmlformats.org/officeDocument/2006/relationships/image" Target="../media/image33.svg"/><Relationship Id="rId4" Type="http://schemas.openxmlformats.org/officeDocument/2006/relationships/image" Target="../media/image19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95592" y="2510738"/>
            <a:ext cx="12296817" cy="24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2"/>
              </a:lnSpc>
              <a:spcBef>
                <a:spcPct val="0"/>
              </a:spcBef>
            </a:pPr>
            <a:r>
              <a:rPr lang="en-US" sz="958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YÜZ TANIMA ILE AKILLI KILIT AÇMA</a:t>
            </a:r>
          </a:p>
        </p:txBody>
      </p:sp>
      <p:sp>
        <p:nvSpPr>
          <p:cNvPr id="4" name="Freeform 4"/>
          <p:cNvSpPr/>
          <p:nvPr/>
        </p:nvSpPr>
        <p:spPr>
          <a:xfrm>
            <a:off x="12847694" y="3373989"/>
            <a:ext cx="7065092" cy="8144199"/>
          </a:xfrm>
          <a:custGeom>
            <a:avLst/>
            <a:gdLst/>
            <a:ahLst/>
            <a:cxnLst/>
            <a:rect l="l" t="t" r="r" b="b"/>
            <a:pathLst>
              <a:path w="7065092" h="8144199">
                <a:moveTo>
                  <a:pt x="0" y="0"/>
                </a:moveTo>
                <a:lnTo>
                  <a:pt x="7065092" y="0"/>
                </a:lnTo>
                <a:lnTo>
                  <a:pt x="7065092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863095" y="5752848"/>
            <a:ext cx="6561811" cy="1212850"/>
            <a:chOff x="0" y="0"/>
            <a:chExt cx="1728214" cy="319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214" cy="319434"/>
            </a:xfrm>
            <a:custGeom>
              <a:avLst/>
              <a:gdLst/>
              <a:ahLst/>
              <a:cxnLst/>
              <a:rect l="l" t="t" r="r" b="b"/>
              <a:pathLst>
                <a:path w="1728214" h="319434">
                  <a:moveTo>
                    <a:pt x="117985" y="0"/>
                  </a:moveTo>
                  <a:lnTo>
                    <a:pt x="1610229" y="0"/>
                  </a:lnTo>
                  <a:cubicBezTo>
                    <a:pt x="1641520" y="0"/>
                    <a:pt x="1671530" y="12430"/>
                    <a:pt x="1693657" y="34557"/>
                  </a:cubicBezTo>
                  <a:cubicBezTo>
                    <a:pt x="1715783" y="56683"/>
                    <a:pt x="1728214" y="86693"/>
                    <a:pt x="1728214" y="117985"/>
                  </a:cubicBezTo>
                  <a:lnTo>
                    <a:pt x="1728214" y="201449"/>
                  </a:lnTo>
                  <a:cubicBezTo>
                    <a:pt x="1728214" y="232741"/>
                    <a:pt x="1715783" y="262751"/>
                    <a:pt x="1693657" y="284877"/>
                  </a:cubicBezTo>
                  <a:cubicBezTo>
                    <a:pt x="1671530" y="307003"/>
                    <a:pt x="1641520" y="319434"/>
                    <a:pt x="1610229" y="319434"/>
                  </a:cubicBezTo>
                  <a:lnTo>
                    <a:pt x="117985" y="319434"/>
                  </a:lnTo>
                  <a:cubicBezTo>
                    <a:pt x="86693" y="319434"/>
                    <a:pt x="56683" y="307003"/>
                    <a:pt x="34557" y="284877"/>
                  </a:cubicBezTo>
                  <a:cubicBezTo>
                    <a:pt x="12430" y="262751"/>
                    <a:pt x="0" y="232741"/>
                    <a:pt x="0" y="201449"/>
                  </a:cubicBezTo>
                  <a:lnTo>
                    <a:pt x="0" y="117985"/>
                  </a:lnTo>
                  <a:cubicBezTo>
                    <a:pt x="0" y="86693"/>
                    <a:pt x="12430" y="56683"/>
                    <a:pt x="34557" y="34557"/>
                  </a:cubicBezTo>
                  <a:cubicBezTo>
                    <a:pt x="56683" y="12430"/>
                    <a:pt x="86693" y="0"/>
                    <a:pt x="11798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28214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079400" y="-1504163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63095" y="6017961"/>
            <a:ext cx="6561811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 SUNUMU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00912" y="1485900"/>
            <a:ext cx="10534934" cy="8229600"/>
            <a:chOff x="0" y="0"/>
            <a:chExt cx="277463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4633" cy="2167467"/>
            </a:xfrm>
            <a:custGeom>
              <a:avLst/>
              <a:gdLst/>
              <a:ahLst/>
              <a:cxnLst/>
              <a:rect l="l" t="t" r="r" b="b"/>
              <a:pathLst>
                <a:path w="2774633" h="2167467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32593" y="-476467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196942"/>
            <a:ext cx="8002332" cy="8046221"/>
          </a:xfrm>
          <a:custGeom>
            <a:avLst/>
            <a:gdLst/>
            <a:ahLst/>
            <a:cxnLst/>
            <a:rect l="l" t="t" r="r" b="b"/>
            <a:pathLst>
              <a:path w="8002332" h="8046221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98286" y="-10287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070688" y="30898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59433" y="3043028"/>
            <a:ext cx="793011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6"/>
              </a:lnSpc>
            </a:pPr>
            <a:r>
              <a:rPr lang="tr-TR" sz="7800" dirty="0" smtClean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Mobil Uygulama </a:t>
            </a:r>
          </a:p>
          <a:p>
            <a:pPr algn="l">
              <a:lnSpc>
                <a:spcPts val="7566"/>
              </a:lnSpc>
            </a:pPr>
            <a:r>
              <a:rPr lang="tr-TR" sz="7800" dirty="0" smtClean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İşlevleri</a:t>
            </a:r>
            <a:endParaRPr lang="en-US" sz="7800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9433" y="4954809"/>
            <a:ext cx="7790367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1-Personel Ekleme/Çıkarma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2-Giriş-Çıkış Takibi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3-İçerideki Personelleri Görüntüleme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4-Canlı Yayın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5-Yönetici Ekleme/Çıkarma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6-Kullanıcı Ekleme/Çıkarma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8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9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8169" y="924622"/>
            <a:ext cx="16471662" cy="104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3"/>
              </a:lnSpc>
            </a:pPr>
            <a:r>
              <a:rPr lang="en-US" sz="790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DONANIM-YAZILIM ENTEGRASYONU</a:t>
            </a:r>
          </a:p>
        </p:txBody>
      </p:sp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95500"/>
            <a:ext cx="11125200" cy="6987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9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8169" y="924622"/>
            <a:ext cx="16471662" cy="104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3"/>
              </a:lnSpc>
            </a:pPr>
            <a:r>
              <a:rPr lang="en-US" sz="790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DONANIM-YAZILIM ENTEGRASYONU</a:t>
            </a:r>
          </a:p>
        </p:txBody>
      </p:sp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2095500"/>
            <a:ext cx="54102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57338" y="1245418"/>
            <a:ext cx="10173324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 dirty="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KARŞILAŞILAN ZORLUKLAR VE ÇÖZÜM YOLLARI</a:t>
            </a:r>
          </a:p>
        </p:txBody>
      </p:sp>
      <p:sp>
        <p:nvSpPr>
          <p:cNvPr id="7" name="Freeform 7"/>
          <p:cNvSpPr/>
          <p:nvPr/>
        </p:nvSpPr>
        <p:spPr>
          <a:xfrm>
            <a:off x="4637956" y="1916211"/>
            <a:ext cx="10354306" cy="861976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90809" y="3395064"/>
            <a:ext cx="7848600" cy="8976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AWS üzerinde bulunan </a:t>
            </a:r>
            <a:r>
              <a:rPr lang="tr-TR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WebSocket</a:t>
            </a: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API </a:t>
            </a:r>
            <a:r>
              <a:rPr lang="tr-TR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nin</a:t>
            </a: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</a:t>
            </a:r>
          </a:p>
          <a:p>
            <a:pPr algn="ctr">
              <a:lnSpc>
                <a:spcPts val="4955"/>
              </a:lnSpc>
            </a:pP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Çökmesi</a:t>
            </a:r>
          </a:p>
          <a:p>
            <a:pPr algn="ctr">
              <a:lnSpc>
                <a:spcPts val="4955"/>
              </a:lnSpc>
            </a:pP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Canlı yayın esnasında video verilerini işleyen sunucu canlı yayına geçtikten 1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dk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sonra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çöküyordu.Bunun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sebebinin gönderdiğimiz videonun çözünürlüğünün ve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fps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değerinin yüksek olması olduğu tespit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edildi.Daha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düşük çözünürlük ve 24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fps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video gönderimi ile sorun çözüldü.</a:t>
            </a:r>
          </a:p>
          <a:p>
            <a:pPr algn="ctr">
              <a:lnSpc>
                <a:spcPts val="4955"/>
              </a:lnSpc>
            </a:pPr>
            <a:endParaRPr lang="tr-TR" sz="3200" dirty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  <a:p>
            <a:pPr algn="ctr">
              <a:lnSpc>
                <a:spcPts val="4955"/>
              </a:lnSpc>
            </a:pPr>
            <a:endParaRPr lang="tr-TR" sz="3200" dirty="0" smtClean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  <a:p>
            <a:pPr algn="ctr">
              <a:lnSpc>
                <a:spcPts val="4955"/>
              </a:lnSpc>
            </a:pPr>
            <a:endParaRPr lang="tr-TR" sz="3200" dirty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  <a:p>
            <a:pPr algn="ctr">
              <a:lnSpc>
                <a:spcPts val="4955"/>
              </a:lnSpc>
            </a:pPr>
            <a:endParaRPr lang="tr-TR" sz="3200" dirty="0" smtClean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  <a:p>
            <a:pPr algn="ctr">
              <a:lnSpc>
                <a:spcPts val="4955"/>
              </a:lnSpc>
            </a:pPr>
            <a:endParaRPr lang="tr-TR" sz="3200" dirty="0" smtClean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85657" y="2034449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729354" y="7641493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57338" y="1245418"/>
            <a:ext cx="10173324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 dirty="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KARŞILAŞILAN ZORLUKLAR VE ÇÖZÜM YOLLARI</a:t>
            </a:r>
          </a:p>
        </p:txBody>
      </p:sp>
      <p:sp>
        <p:nvSpPr>
          <p:cNvPr id="7" name="Freeform 7"/>
          <p:cNvSpPr/>
          <p:nvPr/>
        </p:nvSpPr>
        <p:spPr>
          <a:xfrm>
            <a:off x="4644653" y="1870157"/>
            <a:ext cx="10952056" cy="9327288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90809" y="3395064"/>
            <a:ext cx="7848600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tr-TR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WebSocket</a:t>
            </a: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ve API istek işlemleri yapılırken programın hata vermesi</a:t>
            </a:r>
          </a:p>
          <a:p>
            <a:pPr algn="ctr">
              <a:lnSpc>
                <a:spcPts val="4955"/>
              </a:lnSpc>
            </a:pP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Rasberry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pi de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WebSocket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veya API isteği işlemleri yapılırken program hata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veriyordu.Bunun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sebebi ağ ile ilgili işlemlerin ana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Thread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üzerinde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değilde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ayrı bir görev olarak arka planda asenkron olarak yapılması gerektiği tespit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edildi.İlgili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sınıfların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metodları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asenkron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metod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olarak güncellendi ve ayrı bir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task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olarak başlatıldı</a:t>
            </a: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85657" y="2034449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68078" y="8492424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466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7919" y="572089"/>
            <a:ext cx="10173324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 dirty="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KARŞILAŞILAN ZORLUKLAR VE ÇÖZÜM YOLLARI</a:t>
            </a:r>
          </a:p>
        </p:txBody>
      </p:sp>
      <p:sp>
        <p:nvSpPr>
          <p:cNvPr id="7" name="Freeform 7"/>
          <p:cNvSpPr/>
          <p:nvPr/>
        </p:nvSpPr>
        <p:spPr>
          <a:xfrm>
            <a:off x="4948207" y="1398693"/>
            <a:ext cx="11668844" cy="9290558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18632" y="2781301"/>
            <a:ext cx="9020769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GPIO </a:t>
            </a:r>
            <a:r>
              <a:rPr lang="tr-TR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pinlerinin</a:t>
            </a: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1 den fazla sınıf içerisinde yapılandırılamaması</a:t>
            </a:r>
          </a:p>
          <a:p>
            <a:pPr algn="ctr">
              <a:lnSpc>
                <a:spcPts val="4955"/>
              </a:lnSpc>
            </a:pP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Aynı GPIO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pinlerini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farklı sınıflar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kullanamıyordu.Çünkü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pinleri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konfigre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eden  </a:t>
            </a:r>
          </a:p>
          <a:p>
            <a:pPr algn="ctr">
              <a:lnSpc>
                <a:spcPts val="4955"/>
              </a:lnSpc>
            </a:pPr>
            <a:r>
              <a:rPr lang="tr-TR" altLang="tr-TR" sz="3200" dirty="0" err="1" smtClean="0">
                <a:solidFill>
                  <a:srgbClr val="0C0D0E"/>
                </a:solidFill>
                <a:latin typeface="inherit"/>
              </a:rPr>
              <a:t>GPIO.setmode</a:t>
            </a:r>
            <a:r>
              <a:rPr lang="tr-TR" altLang="tr-TR" sz="3200" dirty="0" smtClean="0">
                <a:solidFill>
                  <a:srgbClr val="0C0D0E"/>
                </a:solidFill>
                <a:latin typeface="inherit"/>
              </a:rPr>
              <a:t>(GPIO.BCM) metodu en son hangi </a:t>
            </a:r>
            <a:r>
              <a:rPr lang="tr-TR" altLang="tr-TR" sz="3200" dirty="0" err="1" smtClean="0">
                <a:solidFill>
                  <a:srgbClr val="0C0D0E"/>
                </a:solidFill>
                <a:latin typeface="inherit"/>
              </a:rPr>
              <a:t>sınıfdan</a:t>
            </a:r>
            <a:r>
              <a:rPr lang="tr-TR" altLang="tr-TR" sz="3200" dirty="0" smtClean="0">
                <a:solidFill>
                  <a:srgbClr val="0C0D0E"/>
                </a:solidFill>
                <a:latin typeface="inherit"/>
              </a:rPr>
              <a:t> çağrıldıysa o sınıfta </a:t>
            </a:r>
            <a:r>
              <a:rPr lang="tr-TR" altLang="tr-TR" sz="3200" dirty="0" err="1" smtClean="0">
                <a:solidFill>
                  <a:srgbClr val="0C0D0E"/>
                </a:solidFill>
                <a:latin typeface="inherit"/>
              </a:rPr>
              <a:t>çalışabiliyordu.Bu</a:t>
            </a:r>
            <a:r>
              <a:rPr lang="tr-TR" altLang="tr-TR" sz="3200" dirty="0" smtClean="0">
                <a:solidFill>
                  <a:srgbClr val="0C0D0E"/>
                </a:solidFill>
                <a:latin typeface="inherit"/>
              </a:rPr>
              <a:t> sorunu çözmek için </a:t>
            </a:r>
            <a:r>
              <a:rPr lang="tr-TR" altLang="tr-TR" sz="3200" dirty="0" err="1" smtClean="0">
                <a:solidFill>
                  <a:srgbClr val="0C0D0E"/>
                </a:solidFill>
                <a:latin typeface="inherit"/>
              </a:rPr>
              <a:t>GpioManager</a:t>
            </a:r>
            <a:r>
              <a:rPr lang="tr-TR" altLang="tr-TR" sz="3200" dirty="0" smtClean="0">
                <a:solidFill>
                  <a:srgbClr val="0C0D0E"/>
                </a:solidFill>
                <a:latin typeface="inherit"/>
              </a:rPr>
              <a:t> adlı bir sınıf oluşturduk ve GPIO işlemlerini </a:t>
            </a:r>
            <a:r>
              <a:rPr lang="tr-TR" altLang="tr-TR" sz="3200" dirty="0" err="1" smtClean="0">
                <a:solidFill>
                  <a:srgbClr val="0C0D0E"/>
                </a:solidFill>
                <a:latin typeface="inherit"/>
              </a:rPr>
              <a:t>soyutladık.Böylelikle</a:t>
            </a:r>
            <a:r>
              <a:rPr lang="tr-TR" altLang="tr-TR" sz="3200" dirty="0" smtClean="0">
                <a:solidFill>
                  <a:srgbClr val="0C0D0E"/>
                </a:solidFill>
                <a:latin typeface="inherit"/>
              </a:rPr>
              <a:t> tek bir nesne üzerinden GPIO işlemlerini gerçekleştirdik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92521" y="2444534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39758" y="8370284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136267"/>
            <a:ext cx="7854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 dirty="0" smtClean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)</a:t>
            </a:r>
            <a:r>
              <a:rPr kumimoji="0" lang="tr-TR" altLang="tr-T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7919" y="572089"/>
            <a:ext cx="10173324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3500" dirty="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KARŞILAŞILAN ZORLUKLAR VE ÇÖZÜM YOLLARI</a:t>
            </a:r>
          </a:p>
        </p:txBody>
      </p:sp>
      <p:sp>
        <p:nvSpPr>
          <p:cNvPr id="7" name="Freeform 7"/>
          <p:cNvSpPr/>
          <p:nvPr/>
        </p:nvSpPr>
        <p:spPr>
          <a:xfrm>
            <a:off x="4532856" y="1254116"/>
            <a:ext cx="11668844" cy="9290558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18632" y="2781301"/>
            <a:ext cx="9020769" cy="5129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MZ-80 </a:t>
            </a:r>
            <a:r>
              <a:rPr lang="tr-TR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sensörlerinin</a:t>
            </a:r>
            <a:r>
              <a:rPr lang="tr-T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kendiliğinden kesme sinyali göndermesi</a:t>
            </a:r>
          </a:p>
          <a:p>
            <a:pPr algn="ctr">
              <a:lnSpc>
                <a:spcPts val="4955"/>
              </a:lnSpc>
            </a:pP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Giriş-Çıkış kameralarını açan MZ-80 yakınlık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sensörleri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kimse kameraya yaklaşmadığı halde kameraları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açıyordu.Bunun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sebebinin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sensörün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eşik değerinin çok hassas olduğu tespit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edildi.Sensör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üzerinde bulunan </a:t>
            </a:r>
            <a:r>
              <a:rPr lang="tr-TR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potansiyometre</a:t>
            </a:r>
            <a:r>
              <a:rPr lang="tr-TR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 yardımı ile istenilen eşik değer ayarlandı.</a:t>
            </a:r>
            <a:endParaRPr lang="tr-TR" sz="3200" dirty="0">
              <a:solidFill>
                <a:srgbClr val="000000"/>
              </a:solidFill>
              <a:latin typeface="Times New Roman" panose="02020603050405020304" pitchFamily="18" charset="0"/>
              <a:ea typeface="BM Hanna"/>
              <a:cs typeface="Times New Roman" panose="02020603050405020304" pitchFamily="18" charset="0"/>
              <a:sym typeface="BM Hann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92521" y="2444534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39758" y="8370284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136267"/>
            <a:ext cx="7854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 dirty="0" smtClean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)</a:t>
            </a:r>
            <a:r>
              <a:rPr kumimoji="0" lang="tr-TR" altLang="tr-T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0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3870" y="389732"/>
            <a:ext cx="7320803" cy="9507536"/>
          </a:xfrm>
          <a:custGeom>
            <a:avLst/>
            <a:gdLst/>
            <a:ahLst/>
            <a:cxnLst/>
            <a:rect l="l" t="t" r="r" b="b"/>
            <a:pathLst>
              <a:path w="7320803" h="9507536">
                <a:moveTo>
                  <a:pt x="0" y="0"/>
                </a:moveTo>
                <a:lnTo>
                  <a:pt x="7320803" y="0"/>
                </a:lnTo>
                <a:lnTo>
                  <a:pt x="7320803" y="9507536"/>
                </a:lnTo>
                <a:lnTo>
                  <a:pt x="0" y="950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55837">
            <a:off x="6716389" y="624673"/>
            <a:ext cx="2536569" cy="3461819"/>
          </a:xfrm>
          <a:custGeom>
            <a:avLst/>
            <a:gdLst/>
            <a:ahLst/>
            <a:cxnLst/>
            <a:rect l="l" t="t" r="r" b="b"/>
            <a:pathLst>
              <a:path w="2536569" h="346181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71139">
            <a:off x="1028984" y="792541"/>
            <a:ext cx="1715649" cy="2341456"/>
          </a:xfrm>
          <a:custGeom>
            <a:avLst/>
            <a:gdLst/>
            <a:ahLst/>
            <a:cxnLst/>
            <a:rect l="l" t="t" r="r" b="b"/>
            <a:pathLst>
              <a:path w="1715649" h="2341456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91929" y="4995119"/>
            <a:ext cx="8618969" cy="4000891"/>
            <a:chOff x="0" y="0"/>
            <a:chExt cx="2270016" cy="105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0016" cy="1053733"/>
            </a:xfrm>
            <a:custGeom>
              <a:avLst/>
              <a:gdLst/>
              <a:ahLst/>
              <a:cxnLst/>
              <a:rect l="l" t="t" r="r" b="b"/>
              <a:pathLst>
                <a:path w="2270016" h="1053733">
                  <a:moveTo>
                    <a:pt x="37726" y="0"/>
                  </a:moveTo>
                  <a:lnTo>
                    <a:pt x="2232290" y="0"/>
                  </a:lnTo>
                  <a:cubicBezTo>
                    <a:pt x="2242296" y="0"/>
                    <a:pt x="2251892" y="3975"/>
                    <a:pt x="2258967" y="11050"/>
                  </a:cubicBezTo>
                  <a:cubicBezTo>
                    <a:pt x="2266042" y="18125"/>
                    <a:pt x="2270016" y="27721"/>
                    <a:pt x="2270016" y="37726"/>
                  </a:cubicBezTo>
                  <a:lnTo>
                    <a:pt x="2270016" y="1016006"/>
                  </a:lnTo>
                  <a:cubicBezTo>
                    <a:pt x="2270016" y="1026012"/>
                    <a:pt x="2266042" y="1035608"/>
                    <a:pt x="2258967" y="1042683"/>
                  </a:cubicBezTo>
                  <a:cubicBezTo>
                    <a:pt x="2251892" y="1049758"/>
                    <a:pt x="2242296" y="1053733"/>
                    <a:pt x="2232290" y="1053733"/>
                  </a:cubicBezTo>
                  <a:lnTo>
                    <a:pt x="37726" y="1053733"/>
                  </a:lnTo>
                  <a:cubicBezTo>
                    <a:pt x="27721" y="1053733"/>
                    <a:pt x="18125" y="1049758"/>
                    <a:pt x="11050" y="1042683"/>
                  </a:cubicBezTo>
                  <a:cubicBezTo>
                    <a:pt x="3975" y="1035608"/>
                    <a:pt x="0" y="1026012"/>
                    <a:pt x="0" y="1016006"/>
                  </a:cubicBezTo>
                  <a:lnTo>
                    <a:pt x="0" y="37726"/>
                  </a:lnTo>
                  <a:cubicBezTo>
                    <a:pt x="0" y="27721"/>
                    <a:pt x="3975" y="18125"/>
                    <a:pt x="11050" y="11050"/>
                  </a:cubicBezTo>
                  <a:cubicBezTo>
                    <a:pt x="18125" y="3975"/>
                    <a:pt x="27721" y="0"/>
                    <a:pt x="37726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70016" cy="111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216803" y="-508556"/>
            <a:ext cx="5298582" cy="4633851"/>
          </a:xfrm>
          <a:custGeom>
            <a:avLst/>
            <a:gdLst/>
            <a:ahLst/>
            <a:cxnLst/>
            <a:rect l="l" t="t" r="r" b="b"/>
            <a:pathLst>
              <a:path w="5298582" h="4633851">
                <a:moveTo>
                  <a:pt x="0" y="0"/>
                </a:moveTo>
                <a:lnTo>
                  <a:pt x="5298583" y="0"/>
                </a:lnTo>
                <a:lnTo>
                  <a:pt x="5298583" y="4633851"/>
                </a:lnTo>
                <a:lnTo>
                  <a:pt x="0" y="4633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754" y="389732"/>
            <a:ext cx="3595229" cy="2542807"/>
          </a:xfrm>
          <a:custGeom>
            <a:avLst/>
            <a:gdLst/>
            <a:ahLst/>
            <a:cxnLst/>
            <a:rect l="l" t="t" r="r" b="b"/>
            <a:pathLst>
              <a:path w="3595229" h="2542807">
                <a:moveTo>
                  <a:pt x="0" y="0"/>
                </a:moveTo>
                <a:lnTo>
                  <a:pt x="3595229" y="0"/>
                </a:lnTo>
                <a:lnTo>
                  <a:pt x="3595229" y="2542807"/>
                </a:lnTo>
                <a:lnTo>
                  <a:pt x="0" y="254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419711">
            <a:off x="-669291" y="7248429"/>
            <a:ext cx="3275863" cy="3654614"/>
          </a:xfrm>
          <a:custGeom>
            <a:avLst/>
            <a:gdLst/>
            <a:ahLst/>
            <a:cxnLst/>
            <a:rect l="l" t="t" r="r" b="b"/>
            <a:pathLst>
              <a:path w="3275863" h="3654614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46635" y="61722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96464" y="3583958"/>
            <a:ext cx="9462836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SONUÇLAR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8991599" y="5102698"/>
            <a:ext cx="8267701" cy="321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Sistem yüz tanıma işlemini oldukça hızlı ve doğru </a:t>
            </a:r>
            <a:r>
              <a:rPr lang="tr-TR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yapıyor.Mobil</a:t>
            </a:r>
            <a:r>
              <a:rPr lang="tr-TR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uygulama sayesinde kayıtlı verileri </a:t>
            </a:r>
            <a:r>
              <a:rPr lang="tr-TR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görebiliyoruz,kişi</a:t>
            </a:r>
            <a:r>
              <a:rPr lang="tr-TR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ekleme-</a:t>
            </a:r>
            <a:r>
              <a:rPr lang="tr-TR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çıkarma,uzaktan</a:t>
            </a:r>
            <a:r>
              <a:rPr lang="tr-TR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kameralara erişim </a:t>
            </a:r>
            <a:r>
              <a:rPr lang="tr-TR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yapabiliyoruz.Şu</a:t>
            </a:r>
            <a:r>
              <a:rPr lang="tr-TR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anki haliyle son kullanıcıya uygun ve kullanıma hazır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98597" y="-108828"/>
            <a:ext cx="6582509" cy="10746953"/>
          </a:xfrm>
          <a:custGeom>
            <a:avLst/>
            <a:gdLst/>
            <a:ahLst/>
            <a:cxnLst/>
            <a:rect l="l" t="t" r="r" b="b"/>
            <a:pathLst>
              <a:path w="6582509" h="10746953">
                <a:moveTo>
                  <a:pt x="0" y="0"/>
                </a:moveTo>
                <a:lnTo>
                  <a:pt x="6582509" y="0"/>
                </a:lnTo>
                <a:lnTo>
                  <a:pt x="6582509" y="10746953"/>
                </a:lnTo>
                <a:lnTo>
                  <a:pt x="0" y="1074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7725">
            <a:off x="13679956" y="-1054879"/>
            <a:ext cx="4476702" cy="4994292"/>
          </a:xfrm>
          <a:custGeom>
            <a:avLst/>
            <a:gdLst/>
            <a:ahLst/>
            <a:cxnLst/>
            <a:rect l="l" t="t" r="r" b="b"/>
            <a:pathLst>
              <a:path w="4476702" h="499429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44550" y="2366363"/>
            <a:ext cx="5751911" cy="14071953"/>
          </a:xfrm>
          <a:custGeom>
            <a:avLst/>
            <a:gdLst/>
            <a:ahLst/>
            <a:cxnLst/>
            <a:rect l="l" t="t" r="r" b="b"/>
            <a:pathLst>
              <a:path w="5751911" h="14071953">
                <a:moveTo>
                  <a:pt x="0" y="0"/>
                </a:moveTo>
                <a:lnTo>
                  <a:pt x="5751911" y="0"/>
                </a:lnTo>
                <a:lnTo>
                  <a:pt x="5751911" y="14071954"/>
                </a:lnTo>
                <a:lnTo>
                  <a:pt x="0" y="1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92658" y="5143500"/>
            <a:ext cx="4946577" cy="5519194"/>
          </a:xfrm>
          <a:custGeom>
            <a:avLst/>
            <a:gdLst/>
            <a:ahLst/>
            <a:cxnLst/>
            <a:rect l="l" t="t" r="r" b="b"/>
            <a:pathLst>
              <a:path w="4946577" h="5519194">
                <a:moveTo>
                  <a:pt x="4946577" y="0"/>
                </a:moveTo>
                <a:lnTo>
                  <a:pt x="0" y="0"/>
                </a:lnTo>
                <a:lnTo>
                  <a:pt x="0" y="5519194"/>
                </a:lnTo>
                <a:lnTo>
                  <a:pt x="4946577" y="5519194"/>
                </a:lnTo>
                <a:lnTo>
                  <a:pt x="49465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066058" y="4957733"/>
            <a:ext cx="6322410" cy="7438130"/>
          </a:xfrm>
          <a:custGeom>
            <a:avLst/>
            <a:gdLst/>
            <a:ahLst/>
            <a:cxnLst/>
            <a:rect l="l" t="t" r="r" b="b"/>
            <a:pathLst>
              <a:path w="6322410" h="7438130">
                <a:moveTo>
                  <a:pt x="6322410" y="0"/>
                </a:moveTo>
                <a:lnTo>
                  <a:pt x="0" y="0"/>
                </a:lnTo>
                <a:lnTo>
                  <a:pt x="0" y="7438130"/>
                </a:lnTo>
                <a:lnTo>
                  <a:pt x="6322410" y="7438130"/>
                </a:lnTo>
                <a:lnTo>
                  <a:pt x="63224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26842" y="3149276"/>
            <a:ext cx="9034317" cy="358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93"/>
              </a:lnSpc>
              <a:spcBef>
                <a:spcPct val="0"/>
              </a:spcBef>
            </a:pPr>
            <a:r>
              <a:rPr lang="en-US" sz="14220">
                <a:solidFill>
                  <a:srgbClr val="FFFFFF"/>
                </a:solidFill>
                <a:latin typeface="Lulu Font TH"/>
                <a:ea typeface="Lulu Font TH"/>
                <a:cs typeface="Lulu Font TH"/>
                <a:sym typeface="Lulu Font TH"/>
              </a:rPr>
              <a:t>TEŞEKKÜR EDERIZ</a:t>
            </a:r>
          </a:p>
        </p:txBody>
      </p:sp>
      <p:sp>
        <p:nvSpPr>
          <p:cNvPr id="9" name="Freeform 9"/>
          <p:cNvSpPr/>
          <p:nvPr/>
        </p:nvSpPr>
        <p:spPr>
          <a:xfrm>
            <a:off x="5976517" y="-809891"/>
            <a:ext cx="4294014" cy="3427404"/>
          </a:xfrm>
          <a:custGeom>
            <a:avLst/>
            <a:gdLst/>
            <a:ahLst/>
            <a:cxnLst/>
            <a:rect l="l" t="t" r="r" b="b"/>
            <a:pathLst>
              <a:path w="4294014" h="3427404">
                <a:moveTo>
                  <a:pt x="0" y="0"/>
                </a:moveTo>
                <a:lnTo>
                  <a:pt x="4294014" y="0"/>
                </a:lnTo>
                <a:lnTo>
                  <a:pt x="4294014" y="3427404"/>
                </a:lnTo>
                <a:lnTo>
                  <a:pt x="0" y="342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26312">
            <a:off x="6081818" y="6805324"/>
            <a:ext cx="5385775" cy="4905951"/>
          </a:xfrm>
          <a:custGeom>
            <a:avLst/>
            <a:gdLst/>
            <a:ahLst/>
            <a:cxnLst/>
            <a:rect l="l" t="t" r="r" b="b"/>
            <a:pathLst>
              <a:path w="5385775" h="4905951">
                <a:moveTo>
                  <a:pt x="0" y="0"/>
                </a:moveTo>
                <a:lnTo>
                  <a:pt x="5385774" y="0"/>
                </a:lnTo>
                <a:lnTo>
                  <a:pt x="5385774" y="4905952"/>
                </a:lnTo>
                <a:lnTo>
                  <a:pt x="0" y="490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1592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49030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2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2" y="4437363"/>
                </a:lnTo>
                <a:lnTo>
                  <a:pt x="4910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627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20345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5062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4131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38848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3565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59189" y="662295"/>
            <a:ext cx="896962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LIST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616" y="5223863"/>
            <a:ext cx="4199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Projenin Tanıtımı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44333" y="4976213"/>
            <a:ext cx="419933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Kullanılan Donanım ve Yazılım Araçları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9051" y="4976213"/>
            <a:ext cx="4199333" cy="97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tr-TR" sz="3000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Donanım-Yazılım Entegrasyonu</a:t>
            </a:r>
            <a:endParaRPr lang="en-US" sz="3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3815410" y="7472292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25279" y="7472292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833913" y="6886020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43783" y="6886020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712567" y="8276873"/>
            <a:ext cx="305299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Karşılaşılan Zorluklar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49268" y="8524523"/>
            <a:ext cx="4199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Projenin Sonuçları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86914" y="2018689"/>
            <a:ext cx="7978637" cy="9386632"/>
          </a:xfrm>
          <a:custGeom>
            <a:avLst/>
            <a:gdLst/>
            <a:ahLst/>
            <a:cxnLst/>
            <a:rect l="l" t="t" r="r" b="b"/>
            <a:pathLst>
              <a:path w="7978637" h="9386632">
                <a:moveTo>
                  <a:pt x="7978637" y="0"/>
                </a:moveTo>
                <a:lnTo>
                  <a:pt x="0" y="0"/>
                </a:lnTo>
                <a:lnTo>
                  <a:pt x="0" y="9386632"/>
                </a:lnTo>
                <a:lnTo>
                  <a:pt x="7978637" y="9386632"/>
                </a:lnTo>
                <a:lnTo>
                  <a:pt x="79786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6622" y="2588631"/>
            <a:ext cx="9393142" cy="7653268"/>
            <a:chOff x="0" y="0"/>
            <a:chExt cx="2473914" cy="2015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53695">
            <a:off x="8607328" y="732714"/>
            <a:ext cx="3629027" cy="4674391"/>
          </a:xfrm>
          <a:custGeom>
            <a:avLst/>
            <a:gdLst/>
            <a:ahLst/>
            <a:cxnLst/>
            <a:rect l="l" t="t" r="r" b="b"/>
            <a:pathLst>
              <a:path w="3629027" h="4674391">
                <a:moveTo>
                  <a:pt x="0" y="0"/>
                </a:moveTo>
                <a:lnTo>
                  <a:pt x="3629028" y="0"/>
                </a:lnTo>
                <a:lnTo>
                  <a:pt x="3629028" y="4674391"/>
                </a:lnTo>
                <a:lnTo>
                  <a:pt x="0" y="4674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25338" y="3957895"/>
            <a:ext cx="7599867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PROJENIN</a:t>
            </a:r>
          </a:p>
          <a:p>
            <a:pPr algn="l">
              <a:lnSpc>
                <a:spcPts val="9699"/>
              </a:lnSpc>
            </a:pPr>
            <a:r>
              <a:rPr lang="en-US" sz="9999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AMACI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00" y="6372505"/>
            <a:ext cx="7696405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r-TR" sz="2400" dirty="0"/>
              <a:t>Bu proje, yüz tanıma teknolojisi ve mikroişlemci uygulamaları kullanarak akıllı bir kapı kilidi sistemi geliştirmeyi amaçlamaktadır. Sistem, bir giriş/çıkış takip mekanizması oluşturmak, güvenliği artırmak ve yetkisiz erişimi önlemek için tasarlanmıştır. Projenin temel amacı, bir </a:t>
            </a:r>
            <a:r>
              <a:rPr lang="tr-TR" sz="2400" dirty="0" err="1"/>
              <a:t>Raspberry</a:t>
            </a:r>
            <a:r>
              <a:rPr lang="tr-TR" sz="2400" dirty="0"/>
              <a:t> Pi üzerinde yüz tanıma algoritmasını uygulayarak kullanıcı kimliğini doğrulamak ve giriş/çıkış işlemlerini </a:t>
            </a:r>
            <a:r>
              <a:rPr lang="tr-TR" sz="2400" dirty="0" err="1"/>
              <a:t>otomatize</a:t>
            </a:r>
            <a:r>
              <a:rPr lang="tr-TR" sz="2400" dirty="0"/>
              <a:t> </a:t>
            </a:r>
            <a:r>
              <a:rPr lang="tr-TR" sz="2400" dirty="0" err="1"/>
              <a:t>etmektir.Proje</a:t>
            </a:r>
            <a:r>
              <a:rPr lang="tr-TR" sz="2400" dirty="0"/>
              <a:t> </a:t>
            </a:r>
            <a:r>
              <a:rPr lang="tr-TR" sz="2400" dirty="0" err="1"/>
              <a:t>okul,ofis,fabrika</a:t>
            </a:r>
            <a:r>
              <a:rPr lang="tr-TR" sz="2400" dirty="0"/>
              <a:t> gibi ortamlarda </a:t>
            </a:r>
            <a:r>
              <a:rPr lang="tr-TR" sz="2400" dirty="0" err="1"/>
              <a:t>kullanılabilir.Biz</a:t>
            </a:r>
            <a:r>
              <a:rPr lang="tr-TR" sz="2400" dirty="0"/>
              <a:t> projemizi ofis giriş-çıkış kullanımı için yaptık</a:t>
            </a:r>
            <a:r>
              <a:rPr lang="tr-TR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-559059">
            <a:off x="14704686" y="-67215"/>
            <a:ext cx="4178322" cy="5381913"/>
          </a:xfrm>
          <a:custGeom>
            <a:avLst/>
            <a:gdLst/>
            <a:ahLst/>
            <a:cxnLst/>
            <a:rect l="l" t="t" r="r" b="b"/>
            <a:pathLst>
              <a:path w="4178322" h="5381913">
                <a:moveTo>
                  <a:pt x="0" y="0"/>
                </a:moveTo>
                <a:lnTo>
                  <a:pt x="4178322" y="0"/>
                </a:lnTo>
                <a:lnTo>
                  <a:pt x="4178322" y="5381913"/>
                </a:lnTo>
                <a:lnTo>
                  <a:pt x="0" y="5381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46807" y="-872400"/>
            <a:ext cx="3951014" cy="2794445"/>
          </a:xfrm>
          <a:custGeom>
            <a:avLst/>
            <a:gdLst/>
            <a:ahLst/>
            <a:cxnLst/>
            <a:rect l="l" t="t" r="r" b="b"/>
            <a:pathLst>
              <a:path w="3951014" h="2794445">
                <a:moveTo>
                  <a:pt x="0" y="0"/>
                </a:moveTo>
                <a:lnTo>
                  <a:pt x="3951014" y="0"/>
                </a:lnTo>
                <a:lnTo>
                  <a:pt x="3951014" y="2794445"/>
                </a:lnTo>
                <a:lnTo>
                  <a:pt x="0" y="279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97026" y="4707323"/>
            <a:ext cx="7009322" cy="5579677"/>
            <a:chOff x="0" y="0"/>
            <a:chExt cx="1846077" cy="14695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6076" cy="1469545"/>
            </a:xfrm>
            <a:custGeom>
              <a:avLst/>
              <a:gdLst/>
              <a:ahLst/>
              <a:cxnLst/>
              <a:rect l="l" t="t" r="r" b="b"/>
              <a:pathLst>
                <a:path w="1846076" h="1469545">
                  <a:moveTo>
                    <a:pt x="46390" y="0"/>
                  </a:moveTo>
                  <a:lnTo>
                    <a:pt x="1799687" y="0"/>
                  </a:lnTo>
                  <a:cubicBezTo>
                    <a:pt x="1825307" y="0"/>
                    <a:pt x="1846076" y="20769"/>
                    <a:pt x="1846076" y="46390"/>
                  </a:cubicBezTo>
                  <a:lnTo>
                    <a:pt x="1846076" y="1423155"/>
                  </a:lnTo>
                  <a:cubicBezTo>
                    <a:pt x="1846076" y="1435458"/>
                    <a:pt x="1841189" y="1447258"/>
                    <a:pt x="1832489" y="1455957"/>
                  </a:cubicBezTo>
                  <a:cubicBezTo>
                    <a:pt x="1823789" y="1464657"/>
                    <a:pt x="1811990" y="1469545"/>
                    <a:pt x="1799687" y="1469545"/>
                  </a:cubicBezTo>
                  <a:lnTo>
                    <a:pt x="46390" y="1469545"/>
                  </a:lnTo>
                  <a:cubicBezTo>
                    <a:pt x="34086" y="1469545"/>
                    <a:pt x="22287" y="1464657"/>
                    <a:pt x="13587" y="1455957"/>
                  </a:cubicBezTo>
                  <a:cubicBezTo>
                    <a:pt x="4887" y="1447258"/>
                    <a:pt x="0" y="1435458"/>
                    <a:pt x="0" y="1423155"/>
                  </a:cubicBezTo>
                  <a:lnTo>
                    <a:pt x="0" y="46390"/>
                  </a:lnTo>
                  <a:cubicBezTo>
                    <a:pt x="0" y="20769"/>
                    <a:pt x="20769" y="0"/>
                    <a:pt x="4639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46077" cy="1526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82960" y="4695275"/>
            <a:ext cx="7009322" cy="5579677"/>
            <a:chOff x="0" y="0"/>
            <a:chExt cx="1846077" cy="14695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6076" cy="1469545"/>
            </a:xfrm>
            <a:custGeom>
              <a:avLst/>
              <a:gdLst/>
              <a:ahLst/>
              <a:cxnLst/>
              <a:rect l="l" t="t" r="r" b="b"/>
              <a:pathLst>
                <a:path w="1846076" h="1469545">
                  <a:moveTo>
                    <a:pt x="46390" y="0"/>
                  </a:moveTo>
                  <a:lnTo>
                    <a:pt x="1799687" y="0"/>
                  </a:lnTo>
                  <a:cubicBezTo>
                    <a:pt x="1825307" y="0"/>
                    <a:pt x="1846076" y="20769"/>
                    <a:pt x="1846076" y="46390"/>
                  </a:cubicBezTo>
                  <a:lnTo>
                    <a:pt x="1846076" y="1423155"/>
                  </a:lnTo>
                  <a:cubicBezTo>
                    <a:pt x="1846076" y="1435458"/>
                    <a:pt x="1841189" y="1447258"/>
                    <a:pt x="1832489" y="1455957"/>
                  </a:cubicBezTo>
                  <a:cubicBezTo>
                    <a:pt x="1823789" y="1464657"/>
                    <a:pt x="1811990" y="1469545"/>
                    <a:pt x="1799687" y="1469545"/>
                  </a:cubicBezTo>
                  <a:lnTo>
                    <a:pt x="46390" y="1469545"/>
                  </a:lnTo>
                  <a:cubicBezTo>
                    <a:pt x="34086" y="1469545"/>
                    <a:pt x="22287" y="1464657"/>
                    <a:pt x="13587" y="1455957"/>
                  </a:cubicBezTo>
                  <a:cubicBezTo>
                    <a:pt x="4887" y="1447258"/>
                    <a:pt x="0" y="1435458"/>
                    <a:pt x="0" y="1423155"/>
                  </a:cubicBezTo>
                  <a:lnTo>
                    <a:pt x="0" y="46390"/>
                  </a:lnTo>
                  <a:cubicBezTo>
                    <a:pt x="0" y="20769"/>
                    <a:pt x="20769" y="0"/>
                    <a:pt x="46390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846077" cy="1526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0722983" y="-369962"/>
            <a:ext cx="4037087" cy="3222330"/>
          </a:xfrm>
          <a:custGeom>
            <a:avLst/>
            <a:gdLst/>
            <a:ahLst/>
            <a:cxnLst/>
            <a:rect l="l" t="t" r="r" b="b"/>
            <a:pathLst>
              <a:path w="4037087" h="3222330">
                <a:moveTo>
                  <a:pt x="4037087" y="0"/>
                </a:moveTo>
                <a:lnTo>
                  <a:pt x="0" y="0"/>
                </a:lnTo>
                <a:lnTo>
                  <a:pt x="0" y="3222329"/>
                </a:lnTo>
                <a:lnTo>
                  <a:pt x="4037087" y="3222329"/>
                </a:lnTo>
                <a:lnTo>
                  <a:pt x="40370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5055" y="1943100"/>
            <a:ext cx="982455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DONANIM VE YAZILIM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5179" y="5112739"/>
            <a:ext cx="5313011" cy="332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Kullanılan Donanım Teknolojileri: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1-Rasberry Pi 4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2-Mz80 Yakınlık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Sensörü</a:t>
            </a: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3-HC-90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servo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motor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4-RGB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Led</a:t>
            </a: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5-Buzzer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6-WebCam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05145" y="5112738"/>
            <a:ext cx="5313011" cy="711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Kullanılan Yazılım Teknolojileri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1-Python:Hem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Rasberry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hem de API için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2-Java&amp;AndroidStudio:Mobil Uygulama için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3-Figma:UI Tasarımı 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4-Node.js:WebSocket API için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5-MySQL:Veritabanı için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6-AWS:Projenin Yürütülmesi için</a:t>
            </a:r>
          </a:p>
          <a:p>
            <a:pPr algn="just">
              <a:lnSpc>
                <a:spcPts val="3749"/>
              </a:lnSpc>
            </a:pP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endParaRPr lang="tr-TR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endParaRPr lang="tr-TR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749"/>
              </a:lnSpc>
            </a:pPr>
            <a:endParaRPr lang="tr-TR" sz="2499" dirty="0" smtClean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946807" y="6298004"/>
            <a:ext cx="3471862" cy="4114800"/>
          </a:xfrm>
          <a:custGeom>
            <a:avLst/>
            <a:gdLst/>
            <a:ahLst/>
            <a:cxnLst/>
            <a:rect l="l" t="t" r="r" b="b"/>
            <a:pathLst>
              <a:path w="3471862" h="4114800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296564" y="6879311"/>
            <a:ext cx="3991436" cy="3407689"/>
          </a:xfrm>
          <a:custGeom>
            <a:avLst/>
            <a:gdLst/>
            <a:ahLst/>
            <a:cxnLst/>
            <a:rect l="l" t="t" r="r" b="b"/>
            <a:pathLst>
              <a:path w="3991436" h="3407689">
                <a:moveTo>
                  <a:pt x="3991436" y="0"/>
                </a:moveTo>
                <a:lnTo>
                  <a:pt x="0" y="0"/>
                </a:lnTo>
                <a:lnTo>
                  <a:pt x="0" y="3407689"/>
                </a:lnTo>
                <a:lnTo>
                  <a:pt x="3991436" y="3407689"/>
                </a:lnTo>
                <a:lnTo>
                  <a:pt x="399143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-559059">
            <a:off x="14704686" y="-67215"/>
            <a:ext cx="4178322" cy="5381913"/>
          </a:xfrm>
          <a:custGeom>
            <a:avLst/>
            <a:gdLst/>
            <a:ahLst/>
            <a:cxnLst/>
            <a:rect l="l" t="t" r="r" b="b"/>
            <a:pathLst>
              <a:path w="4178322" h="5381913">
                <a:moveTo>
                  <a:pt x="0" y="0"/>
                </a:moveTo>
                <a:lnTo>
                  <a:pt x="4178322" y="0"/>
                </a:lnTo>
                <a:lnTo>
                  <a:pt x="4178322" y="5381913"/>
                </a:lnTo>
                <a:lnTo>
                  <a:pt x="0" y="5381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46807" y="-872400"/>
            <a:ext cx="3951014" cy="2794445"/>
          </a:xfrm>
          <a:custGeom>
            <a:avLst/>
            <a:gdLst/>
            <a:ahLst/>
            <a:cxnLst/>
            <a:rect l="l" t="t" r="r" b="b"/>
            <a:pathLst>
              <a:path w="3951014" h="2794445">
                <a:moveTo>
                  <a:pt x="0" y="0"/>
                </a:moveTo>
                <a:lnTo>
                  <a:pt x="3951014" y="0"/>
                </a:lnTo>
                <a:lnTo>
                  <a:pt x="3951014" y="2794445"/>
                </a:lnTo>
                <a:lnTo>
                  <a:pt x="0" y="279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0722983" y="-369962"/>
            <a:ext cx="4037087" cy="3222330"/>
          </a:xfrm>
          <a:custGeom>
            <a:avLst/>
            <a:gdLst/>
            <a:ahLst/>
            <a:cxnLst/>
            <a:rect l="l" t="t" r="r" b="b"/>
            <a:pathLst>
              <a:path w="4037087" h="3222330">
                <a:moveTo>
                  <a:pt x="4037087" y="0"/>
                </a:moveTo>
                <a:lnTo>
                  <a:pt x="0" y="0"/>
                </a:lnTo>
                <a:lnTo>
                  <a:pt x="0" y="3222329"/>
                </a:lnTo>
                <a:lnTo>
                  <a:pt x="4037087" y="3222329"/>
                </a:lnTo>
                <a:lnTo>
                  <a:pt x="40370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5055" y="1943100"/>
            <a:ext cx="9824553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tr-TR" sz="9999" dirty="0" smtClean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API Mimarisi</a:t>
            </a:r>
            <a:endParaRPr lang="en-US" sz="9999" dirty="0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97573" y="3232879"/>
            <a:ext cx="12494821" cy="2628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tr-TR" sz="2800" dirty="0"/>
          </a:p>
          <a:p>
            <a:r>
              <a:rPr lang="tr-TR" sz="2800" b="1" dirty="0"/>
              <a:t>API (Application Programming </a:t>
            </a:r>
            <a:r>
              <a:rPr lang="tr-TR" sz="2800" b="1" dirty="0" err="1"/>
              <a:t>Interface</a:t>
            </a:r>
            <a:r>
              <a:rPr lang="tr-TR" sz="2800" b="1" dirty="0"/>
              <a:t>)</a:t>
            </a:r>
            <a:r>
              <a:rPr lang="tr-TR" sz="2800" dirty="0"/>
              <a:t> mimarisi, farklı yazılım uygulamalarının birbiriyle iletişim kurmasını ve veri alışverişi yapmasını sağlayan bir yapıdır. </a:t>
            </a:r>
            <a:r>
              <a:rPr lang="tr-TR" sz="2800" dirty="0" err="1"/>
              <a:t>API'ler</a:t>
            </a:r>
            <a:r>
              <a:rPr lang="tr-TR" sz="2800" dirty="0"/>
              <a:t>, belirli bir hizmetin veya sistemin işlevselliğini dış dünyaya açar, böylece diğer uygulamalar bu işlevleri kullanabilir.</a:t>
            </a:r>
          </a:p>
          <a:p>
            <a:pPr algn="just">
              <a:lnSpc>
                <a:spcPts val="3749"/>
              </a:lnSpc>
            </a:pP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946807" y="6298004"/>
            <a:ext cx="3471862" cy="4114800"/>
          </a:xfrm>
          <a:custGeom>
            <a:avLst/>
            <a:gdLst/>
            <a:ahLst/>
            <a:cxnLst/>
            <a:rect l="l" t="t" r="r" b="b"/>
            <a:pathLst>
              <a:path w="3471862" h="4114800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296564" y="6879311"/>
            <a:ext cx="3991436" cy="3407689"/>
          </a:xfrm>
          <a:custGeom>
            <a:avLst/>
            <a:gdLst/>
            <a:ahLst/>
            <a:cxnLst/>
            <a:rect l="l" t="t" r="r" b="b"/>
            <a:pathLst>
              <a:path w="3991436" h="3407689">
                <a:moveTo>
                  <a:pt x="3991436" y="0"/>
                </a:moveTo>
                <a:lnTo>
                  <a:pt x="0" y="0"/>
                </a:lnTo>
                <a:lnTo>
                  <a:pt x="0" y="3407689"/>
                </a:lnTo>
                <a:lnTo>
                  <a:pt x="3991436" y="3407689"/>
                </a:lnTo>
                <a:lnTo>
                  <a:pt x="399143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849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 rot="-559059">
            <a:off x="14704686" y="-67215"/>
            <a:ext cx="4178322" cy="5381913"/>
          </a:xfrm>
          <a:custGeom>
            <a:avLst/>
            <a:gdLst/>
            <a:ahLst/>
            <a:cxnLst/>
            <a:rect l="l" t="t" r="r" b="b"/>
            <a:pathLst>
              <a:path w="4178322" h="5381913">
                <a:moveTo>
                  <a:pt x="0" y="0"/>
                </a:moveTo>
                <a:lnTo>
                  <a:pt x="4178322" y="0"/>
                </a:lnTo>
                <a:lnTo>
                  <a:pt x="4178322" y="5381913"/>
                </a:lnTo>
                <a:lnTo>
                  <a:pt x="0" y="5381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46807" y="-872400"/>
            <a:ext cx="3951014" cy="2794445"/>
          </a:xfrm>
          <a:custGeom>
            <a:avLst/>
            <a:gdLst/>
            <a:ahLst/>
            <a:cxnLst/>
            <a:rect l="l" t="t" r="r" b="b"/>
            <a:pathLst>
              <a:path w="3951014" h="2794445">
                <a:moveTo>
                  <a:pt x="0" y="0"/>
                </a:moveTo>
                <a:lnTo>
                  <a:pt x="3951014" y="0"/>
                </a:lnTo>
                <a:lnTo>
                  <a:pt x="3951014" y="2794445"/>
                </a:lnTo>
                <a:lnTo>
                  <a:pt x="0" y="279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0722983" y="-369962"/>
            <a:ext cx="4037087" cy="3222330"/>
          </a:xfrm>
          <a:custGeom>
            <a:avLst/>
            <a:gdLst/>
            <a:ahLst/>
            <a:cxnLst/>
            <a:rect l="l" t="t" r="r" b="b"/>
            <a:pathLst>
              <a:path w="4037087" h="3222330">
                <a:moveTo>
                  <a:pt x="4037087" y="0"/>
                </a:moveTo>
                <a:lnTo>
                  <a:pt x="0" y="0"/>
                </a:lnTo>
                <a:lnTo>
                  <a:pt x="0" y="3222329"/>
                </a:lnTo>
                <a:lnTo>
                  <a:pt x="4037087" y="3222329"/>
                </a:lnTo>
                <a:lnTo>
                  <a:pt x="40370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5055" y="1943100"/>
            <a:ext cx="9824553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tr-TR" sz="9999" dirty="0" smtClean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	API Mimarisi</a:t>
            </a:r>
            <a:endParaRPr lang="en-US" sz="9999" dirty="0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97573" y="3232879"/>
            <a:ext cx="12494821" cy="905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tr-TR" sz="2800" dirty="0"/>
          </a:p>
          <a:p>
            <a:pPr algn="just">
              <a:lnSpc>
                <a:spcPts val="3749"/>
              </a:lnSpc>
            </a:pP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946807" y="6298004"/>
            <a:ext cx="3471862" cy="4114800"/>
          </a:xfrm>
          <a:custGeom>
            <a:avLst/>
            <a:gdLst/>
            <a:ahLst/>
            <a:cxnLst/>
            <a:rect l="l" t="t" r="r" b="b"/>
            <a:pathLst>
              <a:path w="3471862" h="4114800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4296564" y="6879311"/>
            <a:ext cx="3991436" cy="3407689"/>
          </a:xfrm>
          <a:custGeom>
            <a:avLst/>
            <a:gdLst/>
            <a:ahLst/>
            <a:cxnLst/>
            <a:rect l="l" t="t" r="r" b="b"/>
            <a:pathLst>
              <a:path w="3991436" h="3407689">
                <a:moveTo>
                  <a:pt x="3991436" y="0"/>
                </a:moveTo>
                <a:lnTo>
                  <a:pt x="0" y="0"/>
                </a:lnTo>
                <a:lnTo>
                  <a:pt x="0" y="3407689"/>
                </a:lnTo>
                <a:lnTo>
                  <a:pt x="3991436" y="3407689"/>
                </a:lnTo>
                <a:lnTo>
                  <a:pt x="399143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" descr="görüntü 18"/>
          <p:cNvPicPr/>
          <p:nvPr/>
        </p:nvPicPr>
        <p:blipFill>
          <a:blip r:embed="rId13"/>
          <a:stretch>
            <a:fillRect/>
          </a:stretch>
        </p:blipFill>
        <p:spPr>
          <a:xfrm>
            <a:off x="3162300" y="3460885"/>
            <a:ext cx="11963400" cy="4867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4217" y="844787"/>
            <a:ext cx="1261956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tr-TR" sz="9999" dirty="0" smtClean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Projenin Maketi</a:t>
            </a:r>
            <a:endParaRPr lang="en-US" sz="9999" dirty="0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55614"/>
            <a:ext cx="6019800" cy="8026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4217" y="844787"/>
            <a:ext cx="1261956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tr-TR" sz="9999" dirty="0" smtClean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Projenin Maketi</a:t>
            </a:r>
            <a:endParaRPr lang="en-US" sz="9999" dirty="0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77858"/>
            <a:ext cx="5715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5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00912" y="1485900"/>
            <a:ext cx="10534934" cy="8229600"/>
            <a:chOff x="0" y="0"/>
            <a:chExt cx="277463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4633" cy="2167467"/>
            </a:xfrm>
            <a:custGeom>
              <a:avLst/>
              <a:gdLst/>
              <a:ahLst/>
              <a:cxnLst/>
              <a:rect l="l" t="t" r="r" b="b"/>
              <a:pathLst>
                <a:path w="2774633" h="2167467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32593" y="-476467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196942"/>
            <a:ext cx="8002332" cy="8046221"/>
          </a:xfrm>
          <a:custGeom>
            <a:avLst/>
            <a:gdLst/>
            <a:ahLst/>
            <a:cxnLst/>
            <a:rect l="l" t="t" r="r" b="b"/>
            <a:pathLst>
              <a:path w="8002332" h="8046221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98286" y="-10287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070688" y="30898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59433" y="3043028"/>
            <a:ext cx="7930110" cy="292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6"/>
              </a:lnSpc>
            </a:pPr>
            <a:r>
              <a:rPr lang="en-US" sz="7800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DONANIM VE YAZILIM ENTEGRASYONU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9433" y="6183447"/>
            <a:ext cx="7790367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WebSocket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protokolü kullanarak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Rasberry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AWS sunucusu üzerinden</a:t>
            </a:r>
          </a:p>
          <a:p>
            <a:pPr algn="just">
              <a:lnSpc>
                <a:spcPts val="3749"/>
              </a:lnSpc>
            </a:pP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telefon ile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haberleştiriyoruz.Bu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sayede herhangi bir fiziksel donanım(klavye-fare) gerekmeksizin uzaktan telefon ile uygulamanın tüm işlevlerine erişim </a:t>
            </a:r>
            <a:r>
              <a:rPr lang="tr-TR" sz="2499" dirty="0" err="1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sağlıyabiliyoruz</a:t>
            </a:r>
            <a:r>
              <a:rPr lang="tr-TR" sz="2499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467</Words>
  <Application>Microsoft Office PowerPoint</Application>
  <PresentationFormat>Özel</PresentationFormat>
  <Paragraphs>71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7" baseType="lpstr">
      <vt:lpstr>inherit</vt:lpstr>
      <vt:lpstr>Calibri</vt:lpstr>
      <vt:lpstr>Lulu Font TH</vt:lpstr>
      <vt:lpstr>BM Hanna</vt:lpstr>
      <vt:lpstr>Canva Sans Bold</vt:lpstr>
      <vt:lpstr>Arial</vt:lpstr>
      <vt:lpstr>Canva Sans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Yüz tanıma ile akıllı kilit açma</dc:title>
  <cp:lastModifiedBy>Mehmet Akif Ersoy</cp:lastModifiedBy>
  <cp:revision>12</cp:revision>
  <dcterms:created xsi:type="dcterms:W3CDTF">2006-08-16T00:00:00Z</dcterms:created>
  <dcterms:modified xsi:type="dcterms:W3CDTF">2024-12-31T09:18:29Z</dcterms:modified>
  <dc:identifier>DAGalndq9mw</dc:identifier>
</cp:coreProperties>
</file>